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3220855e9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3220855e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de4611ca5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34de4611ca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and the Constitution (1777-1791)</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2</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56" name="Google Shape;56;p13"/>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Articles of Confederation provide a unique foundation for government while also incorporating earlier democratic principles?</a:t>
            </a:r>
            <a:endParaRPr i="1" sz="1700">
              <a:latin typeface="Inter"/>
              <a:ea typeface="Inter"/>
              <a:cs typeface="Inter"/>
              <a:sym typeface="Inter"/>
            </a:endParaRPr>
          </a:p>
        </p:txBody>
      </p:sp>
      <p:pic>
        <p:nvPicPr>
          <p:cNvPr id="57" name="Google Shape;57;p13"/>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06250" y="3010150"/>
            <a:ext cx="686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Using both the </a:t>
            </a:r>
            <a:r>
              <a:rPr lang="en">
                <a:latin typeface="Halant"/>
                <a:ea typeface="Halant"/>
                <a:cs typeface="Halant"/>
                <a:sym typeface="Halant"/>
              </a:rPr>
              <a:t>guided notes and the primary source analysis</a:t>
            </a:r>
            <a:r>
              <a:rPr lang="en">
                <a:solidFill>
                  <a:srgbClr val="000000"/>
                </a:solidFill>
                <a:latin typeface="Halant"/>
                <a:ea typeface="Halant"/>
                <a:cs typeface="Halant"/>
                <a:sym typeface="Halant"/>
              </a:rPr>
              <a:t>, answer this lesson’s supporting question</a:t>
            </a:r>
            <a:r>
              <a:rPr lang="en">
                <a:latin typeface="Halant"/>
                <a:ea typeface="Halant"/>
                <a:cs typeface="Halant"/>
                <a:sym typeface="Halant"/>
              </a:rPr>
              <a:t> with a CER format (Claim, Evidence, Reasoning).</a:t>
            </a:r>
            <a:endParaRPr>
              <a:solidFill>
                <a:srgbClr val="000000"/>
              </a:solidFill>
              <a:latin typeface="Halant"/>
              <a:ea typeface="Halant"/>
              <a:cs typeface="Halant"/>
              <a:sym typeface="Halant"/>
            </a:endParaRPr>
          </a:p>
        </p:txBody>
      </p:sp>
      <p:sp>
        <p:nvSpPr>
          <p:cNvPr id="61" name="Google Shape;61;p13"/>
          <p:cNvSpPr txBox="1"/>
          <p:nvPr/>
        </p:nvSpPr>
        <p:spPr>
          <a:xfrm>
            <a:off x="832800" y="3842950"/>
            <a:ext cx="6208800" cy="4960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
        <p:nvSpPr>
          <p:cNvPr id="62" name="Google Shape;62;p13"/>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 name="Shape 66"/>
        <p:cNvGrpSpPr/>
        <p:nvPr/>
      </p:nvGrpSpPr>
      <p:grpSpPr>
        <a:xfrm>
          <a:off x="0" y="0"/>
          <a:ext cx="0" cy="0"/>
          <a:chOff x="0" y="0"/>
          <a:chExt cx="0" cy="0"/>
        </a:xfrm>
      </p:grpSpPr>
      <p:sp>
        <p:nvSpPr>
          <p:cNvPr id="67" name="Google Shape;67;p14"/>
          <p:cNvSpPr txBox="1"/>
          <p:nvPr/>
        </p:nvSpPr>
        <p:spPr>
          <a:xfrm>
            <a:off x="0" y="0"/>
            <a:ext cx="7772400" cy="114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600">
                <a:solidFill>
                  <a:schemeClr val="dk1"/>
                </a:solidFill>
                <a:latin typeface="Halant"/>
                <a:ea typeface="Halant"/>
                <a:cs typeface="Halant"/>
                <a:sym typeface="Halant"/>
              </a:rPr>
              <a:t> Unit 5: First Governments and the Constitution (1777-1791)</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Exit Ticket - Lesson 2</a:t>
            </a:r>
            <a:endParaRPr>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216272" y="230997"/>
            <a:ext cx="630865" cy="261602"/>
          </a:xfrm>
          <a:prstGeom prst="rect">
            <a:avLst/>
          </a:prstGeom>
          <a:noFill/>
          <a:ln>
            <a:noFill/>
          </a:ln>
        </p:spPr>
      </p:pic>
      <p:sp>
        <p:nvSpPr>
          <p:cNvPr id="69" name="Google Shape;69;p14"/>
          <p:cNvSpPr txBox="1"/>
          <p:nvPr/>
        </p:nvSpPr>
        <p:spPr>
          <a:xfrm>
            <a:off x="730950" y="1724113"/>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i="1" lang="en" sz="1700">
                <a:solidFill>
                  <a:schemeClr val="dk1"/>
                </a:solidFill>
                <a:latin typeface="Inter"/>
                <a:ea typeface="Inter"/>
                <a:cs typeface="Inter"/>
                <a:sym typeface="Inter"/>
              </a:rPr>
              <a:t>How did the Articles of Confederation provide a unique foundation for government while also incorporating earlier democratic principles?</a:t>
            </a:r>
            <a:endParaRPr i="1" sz="1700">
              <a:latin typeface="Inter"/>
              <a:ea typeface="Inter"/>
              <a:cs typeface="Inter"/>
              <a:sym typeface="Inter"/>
            </a:endParaRPr>
          </a:p>
        </p:txBody>
      </p:sp>
      <p:pic>
        <p:nvPicPr>
          <p:cNvPr id="70" name="Google Shape;70;p14"/>
          <p:cNvPicPr preferRelativeResize="0"/>
          <p:nvPr/>
        </p:nvPicPr>
        <p:blipFill>
          <a:blip r:embed="rId4">
            <a:alphaModFix/>
          </a:blip>
          <a:stretch>
            <a:fillRect/>
          </a:stretch>
        </p:blipFill>
        <p:spPr>
          <a:xfrm>
            <a:off x="402969" y="9497096"/>
            <a:ext cx="257457" cy="257457"/>
          </a:xfrm>
          <a:prstGeom prst="rect">
            <a:avLst/>
          </a:prstGeom>
          <a:noFill/>
          <a:ln>
            <a:noFill/>
          </a:ln>
        </p:spPr>
      </p:pic>
      <p:sp>
        <p:nvSpPr>
          <p:cNvPr id="71" name="Google Shape;71;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 name="Google Shape;72;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3" name="Google Shape;73;p14"/>
          <p:cNvSpPr txBox="1"/>
          <p:nvPr/>
        </p:nvSpPr>
        <p:spPr>
          <a:xfrm>
            <a:off x="506250" y="3010150"/>
            <a:ext cx="68619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Using both the </a:t>
            </a:r>
            <a:r>
              <a:rPr lang="en">
                <a:latin typeface="Halant"/>
                <a:ea typeface="Halant"/>
                <a:cs typeface="Halant"/>
                <a:sym typeface="Halant"/>
              </a:rPr>
              <a:t>guided notes and the primary source analysis</a:t>
            </a:r>
            <a:r>
              <a:rPr lang="en">
                <a:solidFill>
                  <a:srgbClr val="000000"/>
                </a:solidFill>
                <a:latin typeface="Halant"/>
                <a:ea typeface="Halant"/>
                <a:cs typeface="Halant"/>
                <a:sym typeface="Halant"/>
              </a:rPr>
              <a:t>, answer this lesson’s supporting question</a:t>
            </a:r>
            <a:r>
              <a:rPr lang="en">
                <a:latin typeface="Halant"/>
                <a:ea typeface="Halant"/>
                <a:cs typeface="Halant"/>
                <a:sym typeface="Halant"/>
              </a:rPr>
              <a:t> with a CER format (Claim, Evidence, Reasoning).</a:t>
            </a:r>
            <a:endParaRPr>
              <a:solidFill>
                <a:srgbClr val="000000"/>
              </a:solidFill>
              <a:latin typeface="Halant"/>
              <a:ea typeface="Halant"/>
              <a:cs typeface="Halant"/>
              <a:sym typeface="Halant"/>
            </a:endParaRPr>
          </a:p>
        </p:txBody>
      </p:sp>
      <p:sp>
        <p:nvSpPr>
          <p:cNvPr id="74" name="Google Shape;74;p14"/>
          <p:cNvSpPr txBox="1"/>
          <p:nvPr/>
        </p:nvSpPr>
        <p:spPr>
          <a:xfrm>
            <a:off x="832800" y="3842950"/>
            <a:ext cx="6208800" cy="49605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rgbClr val="E95C3D"/>
                </a:solidFill>
              </a:rPr>
              <a:t>The Articles of Confederation formed a new kind of federal “league of friendship” that blended state sovereignty with shared decision‑making drawn from earlier democratic models. Article II lets each state keep its “sovereignty, freedom and independence,” and Articles IX &amp; XIII require super‑majority or unanimous votes, rules that echo the Haudenosaunee Grand Council’s demand for full agreement. By combining local self‑rule with consensus voting, the Articles created a uniquely restrained national government anchored in earlier democratic practices, but the treaty that ended the war ignored those same principles for Indigenous peoples, revealing a gap between the new republic’s ideals and its treatment of Native lands.</a:t>
            </a:r>
            <a:endParaRPr>
              <a:solidFill>
                <a:srgbClr val="E95C3D"/>
              </a:solidFill>
            </a:endParaRPr>
          </a:p>
        </p:txBody>
      </p:sp>
      <p:sp>
        <p:nvSpPr>
          <p:cNvPr id="75" name="Google Shape;75;p14"/>
          <p:cNvSpPr txBox="1"/>
          <p:nvPr/>
        </p:nvSpPr>
        <p:spPr>
          <a:xfrm>
            <a:off x="330000" y="1230888"/>
            <a:ext cx="7112400" cy="36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______________________________________  Date: ________ Class: ____________________</a:t>
            </a:r>
            <a:endParaRPr b="1" sz="1200">
              <a:solidFill>
                <a:srgbClr val="000000"/>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